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4" r:id="rId4"/>
    <p:sldId id="276" r:id="rId5"/>
    <p:sldId id="280" r:id="rId6"/>
    <p:sldId id="277" r:id="rId7"/>
    <p:sldId id="281" r:id="rId8"/>
    <p:sldId id="278" r:id="rId9"/>
    <p:sldId id="279" r:id="rId10"/>
    <p:sldId id="275" r:id="rId11"/>
    <p:sldId id="265" r:id="rId12"/>
    <p:sldId id="262" r:id="rId13"/>
    <p:sldId id="260" r:id="rId14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542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075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42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3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6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4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147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0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47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80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048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98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688CD-2736-4568-A3DA-874F53269BB7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661A6-3B97-4752-8A80-7D1590784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72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30B0765-5AAE-44CC-B993-3321B88F7C9C}"/>
              </a:ext>
            </a:extLst>
          </p:cNvPr>
          <p:cNvSpPr txBox="1"/>
          <p:nvPr/>
        </p:nvSpPr>
        <p:spPr>
          <a:xfrm>
            <a:off x="1082487" y="228526"/>
            <a:ext cx="740260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Муниципальное бюджетное учреждение культуры г. Тулун</a:t>
            </a:r>
          </a:p>
          <a:p>
            <a:pPr algn="ctr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«Централизованная библиотечная система»</a:t>
            </a:r>
          </a:p>
          <a:p>
            <a:pPr algn="ctr"/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БИБЛИОТЕКА </a:t>
            </a:r>
          </a:p>
          <a:p>
            <a:pPr algn="ctr"/>
            <a:r>
              <a:rPr lang="ru-RU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НОВОГО ПОКОЛЕНИЯ</a:t>
            </a:r>
          </a:p>
          <a:p>
            <a:pPr algn="ctr"/>
            <a:r>
              <a:rPr lang="ru-RU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Тулун </a:t>
            </a:r>
          </a:p>
          <a:p>
            <a:pPr algn="ctr"/>
            <a:r>
              <a:rPr lang="ru-RU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2022г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91F7DD9-9098-40EA-B4B4-ED13B3F7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12" y="228526"/>
            <a:ext cx="951058" cy="6523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B8E978C-3D53-4CE7-AE27-98ED3795BE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2" t="23883" r="14803" b="14661"/>
          <a:stretch/>
        </p:blipFill>
        <p:spPr>
          <a:xfrm>
            <a:off x="315386" y="1001805"/>
            <a:ext cx="886284" cy="7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38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8B98B9D-C098-4CCB-901D-0EB20332E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96" y="164599"/>
            <a:ext cx="948251" cy="649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6E7A55-288F-4C90-A946-B5B550F27877}"/>
              </a:ext>
            </a:extLst>
          </p:cNvPr>
          <p:cNvSpPr txBox="1"/>
          <p:nvPr/>
        </p:nvSpPr>
        <p:spPr>
          <a:xfrm>
            <a:off x="1156446" y="72535"/>
            <a:ext cx="7987553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уверенностью можно сказать, что библиотека – это «третье место», в котором человек познаёт себя, окружающий мир и чувствует себя комфортно. </a:t>
            </a:r>
            <a:endParaRPr lang="ru-RU" sz="2000" dirty="0" smtClean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000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801" y="2445173"/>
            <a:ext cx="3008357" cy="2005963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6193" r="6360"/>
          <a:stretch/>
        </p:blipFill>
        <p:spPr>
          <a:xfrm>
            <a:off x="321807" y="1211055"/>
            <a:ext cx="2802517" cy="1600944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50" y="3002275"/>
            <a:ext cx="2925851" cy="1950948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635" y="1583588"/>
            <a:ext cx="2312199" cy="3082931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30951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8B98B9D-C098-4CCB-901D-0EB20332E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96" y="164599"/>
            <a:ext cx="948251" cy="649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8161" y="37337"/>
            <a:ext cx="6243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Наши партнёры:</a:t>
            </a:r>
            <a:endParaRPr lang="ru-RU" sz="3200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6E7A55-288F-4C90-A946-B5B550F27877}"/>
              </a:ext>
            </a:extLst>
          </p:cNvPr>
          <p:cNvSpPr txBox="1"/>
          <p:nvPr/>
        </p:nvSpPr>
        <p:spPr>
          <a:xfrm>
            <a:off x="1364643" y="425685"/>
            <a:ext cx="66178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МБОУ «СОШ № 25»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МБОУ СОШ «Новая Эра»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ГОКУ СКШ №</a:t>
            </a: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МАУ ДО </a:t>
            </a: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Детская художественная школа» </a:t>
            </a:r>
            <a:endParaRPr lang="ru-RU" sz="2000" dirty="0" smtClean="0">
              <a:solidFill>
                <a:srgbClr val="FF33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ГБПОУ Братский педагогический колледж, филиал</a:t>
            </a:r>
            <a:endParaRPr lang="ru-RU" sz="2000" dirty="0" smtClean="0">
              <a:solidFill>
                <a:srgbClr val="FF33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МБДОУ "ЦРР-д/с "Гармония»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МБДОУ "Детский </a:t>
            </a:r>
            <a:r>
              <a:rPr lang="ru-RU" sz="2000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сад"Светлячок</a:t>
            </a: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ОГБУСО "КЦСОН г. Тулуна и </a:t>
            </a:r>
            <a:r>
              <a:rPr lang="ru-RU" sz="2000" dirty="0" err="1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Тулунского</a:t>
            </a: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района«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ОГКУ "УСЗН по городу Тулуну и </a:t>
            </a:r>
            <a:r>
              <a:rPr lang="ru-RU" sz="2000" dirty="0" err="1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Тулунскому</a:t>
            </a:r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району»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ОГБУЗ «</a:t>
            </a:r>
            <a:r>
              <a:rPr lang="ru-RU" sz="2000" dirty="0" err="1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Тулунская</a:t>
            </a:r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городская больница»</a:t>
            </a:r>
          </a:p>
          <a:p>
            <a:pPr>
              <a:lnSpc>
                <a:spcPct val="150000"/>
              </a:lnSpc>
            </a:pPr>
            <a:endParaRPr lang="ru-RU" sz="2000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070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D7C79D-B935-4A43-A6AF-BFFFCC4B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2" y="97364"/>
            <a:ext cx="981868" cy="672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9368" y="462116"/>
            <a:ext cx="73250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ПРИГЛАШАЕМ </a:t>
            </a:r>
          </a:p>
          <a:p>
            <a:pPr algn="ctr"/>
            <a:r>
              <a:rPr lang="ru-RU" sz="2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БИБЛИОТЕКУ НОВОГО ПОКОЛЕНИЯ</a:t>
            </a:r>
          </a:p>
          <a:p>
            <a:pPr algn="ctr"/>
            <a:endParaRPr lang="ru-RU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Адрес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665259, г. Тулун, микрорайон Угольщиков, д. 26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Телефон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 8-902-545-09-44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Электронная почта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: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filial1biblioteka@yandex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ru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Следить за событиями нашей библиотеки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можно в социальной сети: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25" y="4055858"/>
            <a:ext cx="748976" cy="7459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175" y="4076869"/>
            <a:ext cx="709918" cy="7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55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D7C79D-B935-4A43-A6AF-BFFFCC4B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2" y="97364"/>
            <a:ext cx="981868" cy="672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923" y="1083351"/>
            <a:ext cx="77576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СПАСИБО</a:t>
            </a:r>
            <a:br>
              <a:rPr lang="ru-RU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 </a:t>
            </a:r>
          </a:p>
          <a:p>
            <a:pPr algn="ctr"/>
            <a:r>
              <a:rPr lang="ru-RU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889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0" y="15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D7C79D-B935-4A43-A6AF-BFFFCC4B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2" y="97364"/>
            <a:ext cx="981868" cy="672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2B9BC8-FEB0-455A-86B4-41405136D41E}"/>
              </a:ext>
            </a:extLst>
          </p:cNvPr>
          <p:cNvSpPr txBox="1"/>
          <p:nvPr/>
        </p:nvSpPr>
        <p:spPr>
          <a:xfrm>
            <a:off x="825881" y="2890151"/>
            <a:ext cx="139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4A25FC6-B4E3-409C-82ED-1252A8A0AE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7" y="2890152"/>
            <a:ext cx="2892706" cy="1928470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6222A50-DA38-4E50-83B1-3B06A3D84961}"/>
              </a:ext>
            </a:extLst>
          </p:cNvPr>
          <p:cNvSpPr txBox="1"/>
          <p:nvPr/>
        </p:nvSpPr>
        <p:spPr>
          <a:xfrm>
            <a:off x="3562631" y="347977"/>
            <a:ext cx="47535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Библиотека Нового Поколения стала значимой страницей в развитии и организации социальной жизни города. Именно библиотека стала тем местом, где люди не только получают знания, но и непрерывно общаются, учатся слушать и понимать друг друга. Для этого был применен новый подход к организации содержательного пространства через полную интеграцию образовательных, коммуникационных и библиотечных сервисов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E611E392-84E8-4971-8170-F9A8914FBF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5" y="866891"/>
            <a:ext cx="2736750" cy="1824499"/>
          </a:xfrm>
          <a:prstGeom prst="rect">
            <a:avLst/>
          </a:prstGeom>
          <a:solidFill>
            <a:srgbClr val="FF3300"/>
          </a:solidFill>
          <a:ln w="381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139153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D7C79D-B935-4A43-A6AF-BFFFCC4B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2" y="97364"/>
            <a:ext cx="981868" cy="672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2B9BC8-FEB0-455A-86B4-41405136D41E}"/>
              </a:ext>
            </a:extLst>
          </p:cNvPr>
          <p:cNvSpPr txBox="1"/>
          <p:nvPr/>
        </p:nvSpPr>
        <p:spPr>
          <a:xfrm>
            <a:off x="825881" y="2890151"/>
            <a:ext cx="139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CC437F9-1C7D-4B4D-9AAB-FF8953515FDC}"/>
              </a:ext>
            </a:extLst>
          </p:cNvPr>
          <p:cNvSpPr txBox="1"/>
          <p:nvPr/>
        </p:nvSpPr>
        <p:spPr>
          <a:xfrm>
            <a:off x="3372903" y="165097"/>
            <a:ext cx="5801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Многофункциональные </a:t>
            </a:r>
            <a:r>
              <a:rPr lang="ru-RU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зоны с использованием полиэкранов, персональных </a:t>
            </a:r>
            <a:r>
              <a:rPr lang="ru-RU" dirty="0" smtClean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компьютеров, зоны </a:t>
            </a:r>
            <a:r>
              <a:rPr lang="ru-RU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детского комфортного </a:t>
            </a:r>
            <a:r>
              <a:rPr lang="ru-RU" dirty="0" smtClean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пребывания, </a:t>
            </a:r>
            <a:r>
              <a:rPr lang="ru-RU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чайные зоны в свободном доступе в зоне </a:t>
            </a:r>
            <a:r>
              <a:rPr lang="ru-RU" dirty="0" smtClean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отдыха, </a:t>
            </a:r>
            <a:r>
              <a:rPr lang="ru-RU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удобная современная мебель- </a:t>
            </a:r>
            <a:r>
              <a:rPr lang="ru-RU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трансформер</a:t>
            </a:r>
            <a:r>
              <a:rPr lang="ru-RU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которую можно легко использовать в соответствии с форматом мероприятия, а также в соответствии с ожиданиями читателей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308" y="2783764"/>
            <a:ext cx="3123785" cy="2049392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2" y="880338"/>
            <a:ext cx="3022936" cy="2015684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724" y="3037343"/>
            <a:ext cx="2946677" cy="1964835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1773713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D7C79D-B935-4A43-A6AF-BFFFCC4B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2" y="97364"/>
            <a:ext cx="981868" cy="672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2B9BC8-FEB0-455A-86B4-41405136D41E}"/>
              </a:ext>
            </a:extLst>
          </p:cNvPr>
          <p:cNvSpPr txBox="1"/>
          <p:nvPr/>
        </p:nvSpPr>
        <p:spPr>
          <a:xfrm>
            <a:off x="825881" y="2890151"/>
            <a:ext cx="139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CC437F9-1C7D-4B4D-9AAB-FF8953515FDC}"/>
              </a:ext>
            </a:extLst>
          </p:cNvPr>
          <p:cNvSpPr txBox="1"/>
          <p:nvPr/>
        </p:nvSpPr>
        <p:spPr>
          <a:xfrm>
            <a:off x="1043168" y="38173"/>
            <a:ext cx="8074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Именно создание многофункциональных пространств позволило преобразовать библиотеку в центр сотрудничества, эпицентр общественных событий и рабочую площадку для людей, которые стремятся изменить мир.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9360" y="1289972"/>
            <a:ext cx="365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Молодежная</a:t>
            </a:r>
            <a:endParaRPr lang="ru-RU" sz="2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площадка </a:t>
            </a: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Интеллектуариум</a:t>
            </a:r>
            <a:r>
              <a:rPr lang="ru-RU" sz="20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56" y="2133509"/>
            <a:ext cx="2466733" cy="1652784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698" y="1405081"/>
            <a:ext cx="2665461" cy="1833972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486205" y="3293690"/>
            <a:ext cx="2476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для проведения турниров </a:t>
            </a:r>
          </a:p>
          <a:p>
            <a:pPr algn="ctr"/>
            <a:r>
              <a:rPr lang="ru-RU" sz="1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настольным играм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8956" y="3903450"/>
            <a:ext cx="235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 виртуальной реальности</a:t>
            </a:r>
            <a:endParaRPr lang="ru-RU" sz="16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544" y="2138773"/>
            <a:ext cx="2481212" cy="2057661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271520" y="4395893"/>
            <a:ext cx="2386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600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endParaRPr lang="ru-RU" sz="16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148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0" y="-9505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D7C79D-B935-4A43-A6AF-BFFFCC4B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2" y="97364"/>
            <a:ext cx="981868" cy="672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2B9BC8-FEB0-455A-86B4-41405136D41E}"/>
              </a:ext>
            </a:extLst>
          </p:cNvPr>
          <p:cNvSpPr txBox="1"/>
          <p:nvPr/>
        </p:nvSpPr>
        <p:spPr>
          <a:xfrm>
            <a:off x="825881" y="2890151"/>
            <a:ext cx="139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22830" y="24765"/>
            <a:ext cx="6158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2021 г. библиотека работает </a:t>
            </a: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«Гений места</a:t>
            </a:r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ctr"/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привлечение молодежи и подростков к творческой деятельности через совместные </a:t>
            </a:r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мастер-классы: </a:t>
            </a: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ремесленное рукоделие, эпоксидная смола, компьютерный дизайн, полигональные фигуры. </a:t>
            </a:r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</a:t>
            </a: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проводит мастер-классы для всех возрастов, в том числе по Пушкинской </a:t>
            </a:r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карте</a:t>
            </a:r>
            <a:r>
              <a:rPr lang="ru-RU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2" y="2205173"/>
            <a:ext cx="2868693" cy="21407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936" y="118487"/>
            <a:ext cx="1645225" cy="1302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117" y="2169015"/>
            <a:ext cx="2908044" cy="2213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855" y="3056695"/>
            <a:ext cx="2596830" cy="1819810"/>
          </a:xfrm>
          <a:prstGeom prst="rect">
            <a:avLst/>
          </a:prstGeom>
          <a:ln w="28575">
            <a:solidFill>
              <a:srgbClr val="FF33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39484" y="4563203"/>
            <a:ext cx="2384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«Модная </a:t>
            </a:r>
            <a:r>
              <a:rPr lang="ru-RU" sz="1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эпоксидка</a:t>
            </a:r>
            <a:r>
              <a:rPr lang="ru-RU" sz="16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6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8772" y="2392968"/>
            <a:ext cx="2806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«3Д - фигура своими руками</a:t>
            </a:r>
            <a:r>
              <a:rPr lang="ru-RU" sz="16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6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4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D7C79D-B935-4A43-A6AF-BFFFCC4B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2" y="97364"/>
            <a:ext cx="981868" cy="672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2B9BC8-FEB0-455A-86B4-41405136D41E}"/>
              </a:ext>
            </a:extLst>
          </p:cNvPr>
          <p:cNvSpPr txBox="1"/>
          <p:nvPr/>
        </p:nvSpPr>
        <p:spPr>
          <a:xfrm>
            <a:off x="825881" y="2890151"/>
            <a:ext cx="139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00002" y="4744089"/>
            <a:ext cx="2742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Валяем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по-новому»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20783"/>
          <a:stretch/>
        </p:blipFill>
        <p:spPr>
          <a:xfrm>
            <a:off x="256075" y="1218440"/>
            <a:ext cx="2559805" cy="2154680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15208" y="3452551"/>
            <a:ext cx="2500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«Украшения из глины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220" y="291094"/>
            <a:ext cx="2490135" cy="1867602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144029" y="2214439"/>
            <a:ext cx="25342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«Плетём браслеты и пояса»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762" t="5916" r="48893" b="10536"/>
          <a:stretch/>
        </p:blipFill>
        <p:spPr>
          <a:xfrm>
            <a:off x="6167493" y="446765"/>
            <a:ext cx="2383369" cy="2124985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167493" y="2679961"/>
            <a:ext cx="2373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«Дизайнерские значки»</a:t>
            </a:r>
            <a:endParaRPr lang="ru-RU" sz="16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518" y="2991780"/>
            <a:ext cx="2536682" cy="1691452"/>
          </a:xfrm>
          <a:prstGeom prst="rect">
            <a:avLst/>
          </a:prstGeom>
          <a:ln w="28575">
            <a:solidFill>
              <a:srgbClr val="FF330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4213" y="3680488"/>
            <a:ext cx="1646063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8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D7C79D-B935-4A43-A6AF-BFFFCC4B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2" y="97364"/>
            <a:ext cx="981868" cy="672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2B9BC8-FEB0-455A-86B4-41405136D41E}"/>
              </a:ext>
            </a:extLst>
          </p:cNvPr>
          <p:cNvSpPr txBox="1"/>
          <p:nvPr/>
        </p:nvSpPr>
        <p:spPr>
          <a:xfrm>
            <a:off x="825881" y="2890151"/>
            <a:ext cx="139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41218" y="35915"/>
            <a:ext cx="7452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детском абонементе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«Территория 0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+»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могут взять занимательную книгу, принять участие в театрализованном мероприятии, интересно провести время с друзьями, сделать уроки, поиграть в настольные игры.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2" y="1236243"/>
            <a:ext cx="3141685" cy="1703383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65" y="3119418"/>
            <a:ext cx="2641313" cy="1761219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934" y="1187679"/>
            <a:ext cx="2410978" cy="1607633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941" y="1262336"/>
            <a:ext cx="2441245" cy="1627815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8597" y="3027473"/>
            <a:ext cx="2019025" cy="1839206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1117" y="3119418"/>
            <a:ext cx="2472815" cy="1854611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3586972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-1" y="-1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D7C79D-B935-4A43-A6AF-BFFFCC4B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2" y="97364"/>
            <a:ext cx="981868" cy="672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2B9BC8-FEB0-455A-86B4-41405136D41E}"/>
              </a:ext>
            </a:extLst>
          </p:cNvPr>
          <p:cNvSpPr txBox="1"/>
          <p:nvPr/>
        </p:nvSpPr>
        <p:spPr>
          <a:xfrm>
            <a:off x="825881" y="2890151"/>
            <a:ext cx="139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347891" y="433520"/>
            <a:ext cx="7403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тулунчан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пожилого возраста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проект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Триколор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здоровья», который направлен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просвещение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вопросах здорового образа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Активизируя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пожилых людей к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мы делаем их жизнь более насыщенной, творческой и социально-активной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187" y="2289695"/>
            <a:ext cx="2072225" cy="2640329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17515" r="8730"/>
          <a:stretch/>
        </p:blipFill>
        <p:spPr>
          <a:xfrm>
            <a:off x="5491208" y="2464917"/>
            <a:ext cx="3462691" cy="2086686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1" y="2587135"/>
            <a:ext cx="2946125" cy="1964468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197509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0452B12-6AB4-44C1-8F06-79FADA4AC47F}"/>
              </a:ext>
            </a:extLst>
          </p:cNvPr>
          <p:cNvSpPr/>
          <p:nvPr/>
        </p:nvSpPr>
        <p:spPr>
          <a:xfrm>
            <a:off x="-1" y="-1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D7C79D-B935-4A43-A6AF-BFFFCC4B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2" y="97364"/>
            <a:ext cx="981868" cy="672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02B9BC8-FEB0-455A-86B4-41405136D41E}"/>
              </a:ext>
            </a:extLst>
          </p:cNvPr>
          <p:cNvSpPr txBox="1"/>
          <p:nvPr/>
        </p:nvSpPr>
        <p:spPr>
          <a:xfrm>
            <a:off x="825881" y="2890151"/>
            <a:ext cx="139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22830" y="97364"/>
            <a:ext cx="74032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г. открылся библиотечный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Мини-центр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профилактической диагностики здоровья «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Триколор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здоровья», где можно БЕСПЛАТНО (для людей 50+) измерить давление, сатурацию, пульс, уровень сахара и вес тела, а также получить первичную консультацию по этим показателям. Здесь же пожилой человек сможет записаться в поликлинику по полису или будут предложены варианты платных врачебных услуг в городе.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651" t="13735" r="9159"/>
          <a:stretch/>
        </p:blipFill>
        <p:spPr>
          <a:xfrm>
            <a:off x="230294" y="2002026"/>
            <a:ext cx="2804643" cy="2204213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913" y="3074817"/>
            <a:ext cx="2864451" cy="1910007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756" y="2002027"/>
            <a:ext cx="2663851" cy="1776248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23128473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1926</TotalTime>
  <Words>507</Words>
  <Application>Microsoft Office PowerPoint</Application>
  <PresentationFormat>Экран (16:9)</PresentationFormat>
  <Paragraphs>55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Элемент</dc:creator>
  <cp:lastModifiedBy>Элемент</cp:lastModifiedBy>
  <cp:revision>106</cp:revision>
  <dcterms:created xsi:type="dcterms:W3CDTF">2021-02-02T02:33:00Z</dcterms:created>
  <dcterms:modified xsi:type="dcterms:W3CDTF">2022-11-21T03:24:28Z</dcterms:modified>
</cp:coreProperties>
</file>