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60" r:id="rId3"/>
    <p:sldId id="273" r:id="rId4"/>
    <p:sldId id="259" r:id="rId5"/>
    <p:sldId id="261" r:id="rId6"/>
    <p:sldId id="271" r:id="rId7"/>
    <p:sldId id="257" r:id="rId8"/>
    <p:sldId id="272" r:id="rId9"/>
    <p:sldId id="265" r:id="rId10"/>
    <p:sldId id="262" r:id="rId11"/>
    <p:sldId id="258" r:id="rId12"/>
    <p:sldId id="269" r:id="rId13"/>
    <p:sldId id="264" r:id="rId14"/>
    <p:sldId id="267" r:id="rId15"/>
    <p:sldId id="274" r:id="rId16"/>
    <p:sldId id="266" r:id="rId17"/>
    <p:sldId id="268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165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1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89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1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99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90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90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2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7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13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0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1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FA40D7-BE27-496D-A478-54C043BA0334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DCADB3-24F9-415E-A0D6-0F9242992B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475" y="2359188"/>
            <a:ext cx="11730445" cy="2387600"/>
          </a:xfrm>
        </p:spPr>
        <p:txBody>
          <a:bodyPr>
            <a:noAutofit/>
          </a:bodyPr>
          <a:lstStyle/>
          <a:p>
            <a:pPr algn="l"/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  <a:t>Библиотека-филиал №2 МБУК г. Тулуна</a:t>
            </a:r>
            <a:b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</a:br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  <a:t>«Централизованная библиотечная система»</a:t>
            </a:r>
            <a:b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</a:br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  <a:t/>
            </a:r>
            <a:b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</a:br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d Script" panose="02000000000000000000" pitchFamily="2" charset="0"/>
              </a:rPr>
              <a:t>ИНФОРМАЦИЯ. КУЛЬТУРА. СОЦИУМ.</a:t>
            </a:r>
            <a:endParaRPr lang="ru-RU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d Script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9475" y="5313680"/>
            <a:ext cx="106578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r>
              <a:rPr lang="ru-RU" sz="2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нформационно-культурный центр микрорайона «Железнодорожник».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r>
              <a:rPr lang="ru-RU" sz="2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динственный на большой протяжённости территории города. </a:t>
            </a:r>
          </a:p>
          <a:p>
            <a:pPr algn="ctr"/>
            <a:r>
              <a:rPr lang="ru-RU" sz="2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 центра до вокзала.</a:t>
            </a:r>
            <a:endParaRPr lang="ru-RU" sz="2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013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77" y="298132"/>
            <a:ext cx="5914286" cy="45333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670" y="3398429"/>
            <a:ext cx="3821430" cy="2866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82560" y="2036137"/>
            <a:ext cx="428752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Много работаем с детьми </a:t>
            </a: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 молодёжью.</a:t>
            </a:r>
          </a:p>
          <a:p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том числе и в периоды каникул.</a:t>
            </a:r>
          </a:p>
          <a:p>
            <a:r>
              <a:rPr lang="ru-RU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 это означает занятость детей  полезным делом!</a:t>
            </a:r>
            <a:endParaRPr lang="ru-RU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756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43" y="357218"/>
            <a:ext cx="2563857" cy="455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719" y="3606656"/>
            <a:ext cx="5086114" cy="2858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1952" y="2883740"/>
            <a:ext cx="2474278" cy="35813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42470" y="46733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</a:t>
            </a:r>
            <a:r>
              <a:rPr lang="ru-RU" sz="2000" dirty="0" smtClean="0"/>
              <a:t>стречи с интересными людьми (писателями, представителями власти, психологами, просто людьми – профессионалами своего дела, которые делятся знаниями и опытом. </a:t>
            </a:r>
          </a:p>
        </p:txBody>
      </p:sp>
    </p:spTree>
    <p:extLst>
      <p:ext uri="{BB962C8B-B14F-4D97-AF65-F5344CB8AC3E}">
        <p14:creationId xmlns:p14="http://schemas.microsoft.com/office/powerpoint/2010/main" val="33619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0" y="142446"/>
            <a:ext cx="4399600" cy="3299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26342" b="2497"/>
          <a:stretch/>
        </p:blipFill>
        <p:spPr>
          <a:xfrm>
            <a:off x="2550160" y="2590801"/>
            <a:ext cx="4612640" cy="40713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57440" y="1776112"/>
            <a:ext cx="3891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 последнее место занимает просветительская деятельность: от библиотечных занятий до литературных </a:t>
            </a:r>
            <a:r>
              <a:rPr lang="ru-RU" dirty="0" err="1" smtClean="0"/>
              <a:t>квестов</a:t>
            </a:r>
            <a:r>
              <a:rPr lang="ru-RU" dirty="0" smtClean="0"/>
              <a:t>, от экскурсий по окрестностям до экологических акций и праздников, но могут в афише быть и выставки, и концерты, и лекции, и собрания. Пространство удобное, доступное и располагающее к общению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81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276" t="10074" r="2803" b="4428"/>
          <a:stretch/>
        </p:blipFill>
        <p:spPr>
          <a:xfrm>
            <a:off x="123309" y="111761"/>
            <a:ext cx="2834640" cy="4470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59" y="2231972"/>
            <a:ext cx="4936345" cy="37982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7359" y="21938"/>
            <a:ext cx="67056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Здесь мы ищем таланты, </a:t>
            </a:r>
          </a:p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 они находят себя, </a:t>
            </a:r>
          </a:p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друг друга и </a:t>
            </a:r>
          </a:p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учатся общаться с окружающим миром при помощи своего творчества и библиотеки!</a:t>
            </a:r>
            <a:endParaRPr lang="ru-RU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7600" b="8431"/>
          <a:stretch/>
        </p:blipFill>
        <p:spPr>
          <a:xfrm>
            <a:off x="1540629" y="2865048"/>
            <a:ext cx="4571999" cy="381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28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994" r="26531" b="3193"/>
          <a:stretch/>
        </p:blipFill>
        <p:spPr>
          <a:xfrm>
            <a:off x="325120" y="204817"/>
            <a:ext cx="5049520" cy="3698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25" y="2973878"/>
            <a:ext cx="3149600" cy="26446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89910" y="1633910"/>
            <a:ext cx="495951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Библиотека, как информационный краеведческий ресурс. </a:t>
            </a:r>
          </a:p>
          <a:p>
            <a:endParaRPr lang="ru-RU" sz="2000" dirty="0" smtClean="0"/>
          </a:p>
          <a:p>
            <a:r>
              <a:rPr lang="ru-RU" sz="2000" dirty="0" smtClean="0"/>
              <a:t>Наша библиотека сохраняет и собирает архивы: документы, информацию, вещи. Библиотека каждого микрорайона практически создаёт его историю. Это удивительная, но очень востребованная, уникальная её функция. У нас постепенно собирается хороший материал, мы уже водим экскурсии по микрорайону, который можно назвать колыбелью Тулуна как города.</a:t>
            </a:r>
          </a:p>
          <a:p>
            <a:endParaRPr lang="ru-RU" sz="2000" dirty="0" smtClean="0"/>
          </a:p>
          <a:p>
            <a:r>
              <a:rPr lang="ru-RU" sz="2000" dirty="0" smtClean="0"/>
              <a:t>Никто другой заниматься историей микрорайона «Железнодорожник» не будет!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499" y="4016692"/>
            <a:ext cx="3788411" cy="28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5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20800" y="0"/>
            <a:ext cx="776224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В каждом микрорайоне маленького города, в каждом квартале спального района большого города, нужна библиотека, которая расположена очень близко: даже на первом этаже жилого дома и объединяет в себе привычные для горожан функции, например, здесь можно почитать свежую прессу или новинку в толстом литературном журнале. Или есть интересные книги, журналы по рукоделию, диски с фильмами и музыкой, настольные игры — всё то, что люди берут на время, потому что это не требуется для частого использования, либо неудобно в хранении. Или просто срочно снять копию документа. Или просто интересно и полезно провести время со своим ребёнком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5553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" y="284480"/>
            <a:ext cx="6113184" cy="2823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19" y="2230629"/>
            <a:ext cx="5829300" cy="4371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84" y="2843097"/>
            <a:ext cx="5301656" cy="37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360" y="93058"/>
            <a:ext cx="101295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Здесь есть стеллаж </a:t>
            </a:r>
            <a:r>
              <a:rPr lang="ru-RU" sz="2800" dirty="0" err="1" smtClean="0"/>
              <a:t>буккроссинга</a:t>
            </a:r>
            <a:r>
              <a:rPr lang="ru-RU" sz="2800" dirty="0" smtClean="0"/>
              <a:t>: жильцы района меняются книгами;</a:t>
            </a:r>
          </a:p>
          <a:p>
            <a:r>
              <a:rPr lang="ru-RU" sz="2800" dirty="0" smtClean="0"/>
              <a:t>Здесь  проходят выставки местных умельцев и коллекционеров;</a:t>
            </a:r>
          </a:p>
          <a:p>
            <a:r>
              <a:rPr lang="ru-RU" sz="2800" dirty="0" smtClean="0"/>
              <a:t>Здесь площадка взаимодействия различных организаций города: образовательных, общественных, как с жителями, так и между собой.</a:t>
            </a:r>
          </a:p>
          <a:p>
            <a:endParaRPr lang="ru-RU" sz="2800" dirty="0" smtClean="0"/>
          </a:p>
          <a:p>
            <a:r>
              <a:rPr lang="ru-RU" sz="2800" dirty="0" smtClean="0"/>
              <a:t>Мир гармоничен. В нём не бывает пустоты. Поэтому когда уходит культура – приходит хаос, люди чувствуют себя ненужными и приходит криминал и прочие трудноизлечимые болезни общества. </a:t>
            </a:r>
            <a:r>
              <a:rPr lang="ru-RU" sz="2800" dirty="0"/>
              <a:t>Э</a:t>
            </a:r>
            <a:r>
              <a:rPr lang="ru-RU" sz="2800" dirty="0" smtClean="0"/>
              <a:t>то работает именно так: в каждом маленьком микрорайоне и квартале должен быть очаг культуры и «правильной» информации.</a:t>
            </a:r>
          </a:p>
          <a:p>
            <a:r>
              <a:rPr lang="ru-RU" sz="2800" dirty="0" smtClean="0"/>
              <a:t>И никто со стороны не сможет и не захочет заниматься этой работой в том же объёме и с тем же желанием!!!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8260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961" y="2509520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8900" b="1" dirty="0" smtClean="0"/>
              <a:t>Спасибо за внимание!</a:t>
            </a:r>
            <a:endParaRPr lang="ru-RU" sz="8900" b="1" dirty="0"/>
          </a:p>
        </p:txBody>
      </p:sp>
    </p:spTree>
    <p:extLst>
      <p:ext uri="{BB962C8B-B14F-4D97-AF65-F5344CB8AC3E}">
        <p14:creationId xmlns:p14="http://schemas.microsoft.com/office/powerpoint/2010/main" val="214479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70" y="-22214"/>
            <a:ext cx="4519364" cy="3861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6" y="113378"/>
            <a:ext cx="2544384" cy="3005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846" y="1930830"/>
            <a:ext cx="3559499" cy="2785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956" y="2153976"/>
            <a:ext cx="3431080" cy="29714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16" y="2989362"/>
            <a:ext cx="3511240" cy="34219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659256" y="5016716"/>
            <a:ext cx="788706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Подростки, м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олодёжь здесь читает, общается, участвует в акциях и мероприятиях библиотеки. И зачастую это происходит только потому, что это можно сделать по пути из дома в школу или наоборот – это удобно. Спрятаться в книжке от неприятностей и холода, сделать «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домашку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», распечатать «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курсач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». Иногда просто зайти погреться в уют и тепло и поделиться новостями с библиотекарями.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36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3013" y="1792297"/>
            <a:ext cx="7887067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Популяризация книги и чтения. </a:t>
            </a:r>
          </a:p>
          <a:p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Читающий ребёнок – это, в будущем, думающий взрослый. Поэтому мы активно сотрудничаем с детским садом и родителями дошкольников. </a:t>
            </a:r>
          </a:p>
          <a:p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никто из них не повезёт ребёнка в библиотеку в соседний микрорайон… Мы спрашивали. Это дополнительные расходы денег и «некогда». </a:t>
            </a:r>
          </a:p>
          <a:p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это касается практически всех сфер деятельности библиотеки. </a:t>
            </a:r>
          </a:p>
          <a:p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Только в шаговой доступности актуальны: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120" y="204818"/>
            <a:ext cx="9296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Осуществляем хранение и  предоставление доступа к информации.</a:t>
            </a:r>
          </a:p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на печатных, так и на цифровых носителях. И здесь важна шаговая доступность для жителей микрорайона. 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79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" y="299319"/>
            <a:ext cx="8049260" cy="42598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" r="407" b="58960"/>
          <a:stretch/>
        </p:blipFill>
        <p:spPr>
          <a:xfrm>
            <a:off x="70393" y="3693295"/>
            <a:ext cx="6307547" cy="2966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0533" r="200"/>
          <a:stretch/>
        </p:blipFill>
        <p:spPr>
          <a:xfrm>
            <a:off x="6545580" y="3403375"/>
            <a:ext cx="5453009" cy="32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5" y="2653628"/>
            <a:ext cx="5346655" cy="3785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98" y="3397404"/>
            <a:ext cx="5401524" cy="3042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678" y="482882"/>
            <a:ext cx="4693095" cy="291452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706169"/>
            <a:ext cx="4287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ИНФОРМАЦИЯ и ещё раз ИНФОРМАЦИЯ!!!</a:t>
            </a:r>
          </a:p>
          <a:p>
            <a:pPr algn="ctr"/>
            <a:r>
              <a:rPr lang="ru-RU" sz="1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 положительные эмоции.</a:t>
            </a:r>
          </a:p>
          <a:p>
            <a:pPr algn="ctr"/>
            <a:r>
              <a:rPr lang="ru-RU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 повод развиваться</a:t>
            </a:r>
            <a:endParaRPr lang="ru-RU" sz="16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1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Для любого возраста, в любую погоду – рядом!!! </a:t>
            </a:r>
            <a:endParaRPr lang="ru-RU" sz="1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9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8" y="204818"/>
            <a:ext cx="5007082" cy="37533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25851" y="1789112"/>
            <a:ext cx="42875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Необычные выставки мотивируют прочитать что-нибудь новенькое!</a:t>
            </a:r>
            <a:endParaRPr lang="ru-RU" sz="1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80" y="2814719"/>
            <a:ext cx="4561827" cy="34213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05" y="3545215"/>
            <a:ext cx="6647135" cy="300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9" y="2129731"/>
            <a:ext cx="2501769" cy="3061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6013" r="-1765"/>
          <a:stretch/>
        </p:blipFill>
        <p:spPr>
          <a:xfrm>
            <a:off x="1106014" y="538480"/>
            <a:ext cx="3506375" cy="2170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379" y="2346985"/>
            <a:ext cx="2069457" cy="28441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45480" y="114771"/>
            <a:ext cx="39522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Библиотека - ресурсный центр. </a:t>
            </a:r>
          </a:p>
          <a:p>
            <a:endParaRPr lang="ru-RU" sz="1600" dirty="0"/>
          </a:p>
          <a:p>
            <a:r>
              <a:rPr lang="ru-RU" sz="1600" dirty="0" smtClean="0"/>
              <a:t>Не совсем про чтение. Снять копию документа, получить услугу по заполнению анкет в разные инстанции. Можно не только воспользоваться бесплатным выходом в интернет с библиотечного компьютера, но и научиться им пользоваться. Это очень актуально для тех, для кого даже электронная запись ко врачу неожиданная проблема. А здесь мы и записаться куда надо поможем, и документы откопируем-отсканируем, и по </a:t>
            </a:r>
            <a:r>
              <a:rPr lang="ru-RU" sz="1600" dirty="0" err="1" smtClean="0"/>
              <a:t>электронке</a:t>
            </a:r>
            <a:r>
              <a:rPr lang="ru-RU" sz="1600" dirty="0" smtClean="0"/>
              <a:t> их отправим, и как это делать самостоятельно – научим.</a:t>
            </a:r>
            <a:br>
              <a:rPr lang="ru-RU" sz="1600" dirty="0" smtClean="0"/>
            </a:br>
            <a:endParaRPr lang="ru-RU" sz="1600" dirty="0"/>
          </a:p>
          <a:p>
            <a:r>
              <a:rPr lang="ru-RU" sz="1600" dirty="0" smtClean="0"/>
              <a:t>И не надо к сканированию за 11 рублей тратить ещё 50 на дорогу в другой микрорайон и отдельное время.  Может для кого-то это мелочи, но для большинства живущих здесь людей – очень удобно и очень важно!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1735" y="54676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юда можно обратиться с просьбой распространить информацию или получить информацию.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57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6560" y="711200"/>
            <a:ext cx="87274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ПЕРИОДИКА. </a:t>
            </a:r>
          </a:p>
          <a:p>
            <a:r>
              <a:rPr lang="ru-RU" sz="2000" dirty="0" smtClean="0"/>
              <a:t>Даже в условиях, когда как будто бы абсолютно все издания имеют свои сайты, бумажные газеты и журналы — это востребованная практика чтения. Она привычна на людей старшего поколения, она доступна детям и младшим подросткам (они довольно редко читают сетевую периодику). </a:t>
            </a:r>
          </a:p>
          <a:p>
            <a:endParaRPr lang="ru-RU" sz="2000" dirty="0" smtClean="0"/>
          </a:p>
          <a:p>
            <a:r>
              <a:rPr lang="ru-RU" sz="2000" dirty="0" smtClean="0"/>
              <a:t>СПРАВОЧНИКИ.</a:t>
            </a:r>
          </a:p>
          <a:p>
            <a:r>
              <a:rPr lang="ru-RU" sz="2000" dirty="0" smtClean="0"/>
              <a:t> У любой справочной системы, будь то советская энциклопедия, словарь Брокгауза и </a:t>
            </a:r>
            <a:r>
              <a:rPr lang="ru-RU" sz="2000" dirty="0" err="1" smtClean="0"/>
              <a:t>Ефрона</a:t>
            </a:r>
            <a:r>
              <a:rPr lang="ru-RU" sz="2000" dirty="0" smtClean="0"/>
              <a:t> или новейшая цифровая поисковая система, есть одна особенность: она не нужна для постоянного использования. И есть ещё одна особенность — не всегда человек может разобраться в том, как и для чего её можно использовать, поэтому библиотека — это место, куда логично идти с вопросом и рассчитывать, что её сотрудники смогут помочь найти на него ответ. Найдут его или подскажут, где и как искать. К этой теме примыкает ещё одна — поиск информации о том, что происходит в городе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38443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46" y="204818"/>
            <a:ext cx="2162584" cy="15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9" y="325120"/>
            <a:ext cx="6759787" cy="5069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586" y="1922462"/>
            <a:ext cx="3500120" cy="47914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5703897"/>
            <a:ext cx="75387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Работаем - по возможности - с людьми с ОВЗ </a:t>
            </a:r>
            <a:endParaRPr lang="ru-RU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601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4179</TotalTime>
  <Words>319</Words>
  <Application>Microsoft Office PowerPoint</Application>
  <PresentationFormat>Широкоэкранный</PresentationFormat>
  <Paragraphs>51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Bad Script</vt:lpstr>
      <vt:lpstr>Calibri</vt:lpstr>
      <vt:lpstr>Calibri Light</vt:lpstr>
      <vt:lpstr>Небеса</vt:lpstr>
      <vt:lpstr>Библиотека-филиал №2 МБУК г. Тулуна «Централизованная библиотечная система»  ИНФОРМАЦИЯ. КУЛЬТУРА. СОЦИУМ.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Библиотека-филиал №2 МБУК г. Тулуна «Централизованная библиотечная система</dc:title>
  <dc:creator>Элемент</dc:creator>
  <cp:lastModifiedBy>Элемент</cp:lastModifiedBy>
  <cp:revision>34</cp:revision>
  <dcterms:created xsi:type="dcterms:W3CDTF">2022-12-02T03:40:00Z</dcterms:created>
  <dcterms:modified xsi:type="dcterms:W3CDTF">2022-12-05T01:20:41Z</dcterms:modified>
</cp:coreProperties>
</file>