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handoutMasterIdLst>
    <p:handoutMasterId r:id="rId18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8" r:id="rId12"/>
    <p:sldId id="319" r:id="rId13"/>
    <p:sldId id="322" r:id="rId14"/>
    <p:sldId id="321" r:id="rId15"/>
    <p:sldId id="297" r:id="rId16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88" autoAdjust="0"/>
  </p:normalViewPr>
  <p:slideViewPr>
    <p:cSldViewPr snapToGrid="0" snapToObjects="1">
      <p:cViewPr varScale="1">
        <p:scale>
          <a:sx n="76" d="100"/>
          <a:sy n="76" d="100"/>
        </p:scale>
        <p:origin x="120" y="94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 dirty="0"/>
              <a:t>Вставка рисунка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Фримаркет активных практик / новые формы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EDCBB9-FFDC-4E9E-B0C7-973DACD4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1" y="196441"/>
            <a:ext cx="2618641" cy="26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33003-6B13-410A-9DF9-0F00840F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94" y="41336"/>
            <a:ext cx="6583680" cy="1531357"/>
          </a:xfrm>
        </p:spPr>
        <p:txBody>
          <a:bodyPr/>
          <a:lstStyle/>
          <a:p>
            <a:r>
              <a:rPr lang="ru-RU" dirty="0"/>
              <a:t>Речевой этикет библиотекаря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3964DF6-38A8-44C8-AE92-7CE5BF672520}"/>
              </a:ext>
            </a:extLst>
          </p:cNvPr>
          <p:cNvSpPr/>
          <p:nvPr/>
        </p:nvSpPr>
        <p:spPr>
          <a:xfrm>
            <a:off x="385009" y="2652326"/>
            <a:ext cx="1982805" cy="161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Обращение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C75A411-B703-4D50-B18A-4CBF45D1B8BA}"/>
              </a:ext>
            </a:extLst>
          </p:cNvPr>
          <p:cNvSpPr/>
          <p:nvPr/>
        </p:nvSpPr>
        <p:spPr>
          <a:xfrm>
            <a:off x="2733574" y="1767604"/>
            <a:ext cx="2436797" cy="161704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Приветствие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A8B1764-4942-4CD1-B028-6071F04DBFB7}"/>
              </a:ext>
            </a:extLst>
          </p:cNvPr>
          <p:cNvSpPr/>
          <p:nvPr/>
        </p:nvSpPr>
        <p:spPr>
          <a:xfrm>
            <a:off x="9367034" y="5052626"/>
            <a:ext cx="1982805" cy="16170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Одобрение  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A9C8433-C7B5-417B-934A-ACFC15D3BED8}"/>
              </a:ext>
            </a:extLst>
          </p:cNvPr>
          <p:cNvSpPr/>
          <p:nvPr/>
        </p:nvSpPr>
        <p:spPr>
          <a:xfrm>
            <a:off x="5257312" y="5150081"/>
            <a:ext cx="1982805" cy="16170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Извинения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FCFF63C-1EE6-4A20-8F2E-9288E87C1D57}"/>
              </a:ext>
            </a:extLst>
          </p:cNvPr>
          <p:cNvSpPr/>
          <p:nvPr/>
        </p:nvSpPr>
        <p:spPr>
          <a:xfrm>
            <a:off x="2938913" y="3765648"/>
            <a:ext cx="1982805" cy="161704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Просьба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0B8B014-5B46-4E91-82D6-785D80C7C9AB}"/>
              </a:ext>
            </a:extLst>
          </p:cNvPr>
          <p:cNvSpPr/>
          <p:nvPr/>
        </p:nvSpPr>
        <p:spPr>
          <a:xfrm>
            <a:off x="7042485" y="2804726"/>
            <a:ext cx="2696678" cy="16170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Приглашение 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DCCD501-4EFA-4DC3-912E-F50BA866C3C5}"/>
              </a:ext>
            </a:extLst>
          </p:cNvPr>
          <p:cNvSpPr/>
          <p:nvPr/>
        </p:nvSpPr>
        <p:spPr>
          <a:xfrm>
            <a:off x="10104923" y="2381215"/>
            <a:ext cx="1982805" cy="161704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Совет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6600D54-C7A7-4258-BC17-A0BD443B50A2}"/>
              </a:ext>
            </a:extLst>
          </p:cNvPr>
          <p:cNvSpPr/>
          <p:nvPr/>
        </p:nvSpPr>
        <p:spPr>
          <a:xfrm>
            <a:off x="5127057" y="2957126"/>
            <a:ext cx="1982805" cy="16170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Прощание 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608D745-7265-44CB-A447-31399A2F30E9}"/>
              </a:ext>
            </a:extLst>
          </p:cNvPr>
          <p:cNvSpPr/>
          <p:nvPr/>
        </p:nvSpPr>
        <p:spPr>
          <a:xfrm>
            <a:off x="670558" y="4861553"/>
            <a:ext cx="1982805" cy="161704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Поздравление/ пожелание </a:t>
            </a:r>
          </a:p>
        </p:txBody>
      </p:sp>
    </p:spTree>
    <p:extLst>
      <p:ext uri="{BB962C8B-B14F-4D97-AF65-F5344CB8AC3E}">
        <p14:creationId xmlns:p14="http://schemas.microsoft.com/office/powerpoint/2010/main" val="108679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1057274"/>
            <a:ext cx="7480301" cy="345122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Мы все равны!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Федеральный закон</a:t>
            </a:r>
            <a:br>
              <a:rPr lang="ru-RU" dirty="0"/>
            </a:br>
            <a:r>
              <a:rPr lang="ru-RU" dirty="0"/>
              <a:t>«О библиотечном деле»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775" y="52440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4098" name="Picture 2" descr="Книга: &quot;О библиотечном деле. Федеральный закон № 78-ФЗ&quot;. Купить книгу,  читать рецензии | ISBN 978-5-392-39267-4 | Лабиринт">
            <a:extLst>
              <a:ext uri="{FF2B5EF4-FFF2-40B4-BE49-F238E27FC236}">
                <a16:creationId xmlns:a16="http://schemas.microsoft.com/office/drawing/2014/main" id="{FD1BC711-ADEF-44E7-ACB0-0F3087C9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757238"/>
            <a:ext cx="33051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13606"/>
            <a:ext cx="6371923" cy="22346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МБУК г. Тулуна </a:t>
            </a:r>
            <a:endParaRPr lang="en-US" dirty="0"/>
          </a:p>
          <a:p>
            <a:pPr rtl="0"/>
            <a:r>
              <a:rPr lang="ru-RU" dirty="0"/>
              <a:t>«Централизованная библиотечная система»</a:t>
            </a:r>
          </a:p>
          <a:p>
            <a:pPr rtl="0"/>
            <a:r>
              <a:rPr lang="ru-RU" dirty="0"/>
              <a:t>8-939-819-19-49</a:t>
            </a:r>
          </a:p>
          <a:p>
            <a:pPr rtl="0"/>
            <a:r>
              <a:rPr lang="en-US" dirty="0"/>
              <a:t>Tulun-cbs</a:t>
            </a:r>
            <a:r>
              <a:rPr lang="ru-RU" dirty="0"/>
              <a:t>@</a:t>
            </a:r>
            <a:r>
              <a:rPr lang="en-US" dirty="0"/>
              <a:t>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повестка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Наставничество в библиотеках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Этика библиотекаря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Креативные формы современной библиотеки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Ресурсный центр – практика библиотек. Психологический тренинг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dirty="0">
                <a:solidFill>
                  <a:srgbClr val="FF0000"/>
                </a:solidFill>
              </a:rPr>
              <a:t>Часть 1 – праздничная.</a:t>
            </a:r>
            <a:br>
              <a:rPr lang="ru-RU" dirty="0"/>
            </a:br>
            <a:r>
              <a:rPr lang="ru-RU" dirty="0"/>
              <a:t>Наставничество в библиотеках</a:t>
            </a:r>
          </a:p>
        </p:txBody>
      </p:sp>
      <p:pic>
        <p:nvPicPr>
          <p:cNvPr id="1026" name="Picture 2" descr="Онлайн-практикум «Наставничество в библиотеке» - Библиотечный портал">
            <a:extLst>
              <a:ext uri="{FF2B5EF4-FFF2-40B4-BE49-F238E27FC236}">
                <a16:creationId xmlns:a16="http://schemas.microsoft.com/office/drawing/2014/main" id="{174B1BA8-7289-4D9D-953D-DC5AEC2632D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r="17454" b="21142"/>
          <a:stretch/>
        </p:blipFill>
        <p:spPr bwMode="auto">
          <a:xfrm>
            <a:off x="446577" y="420868"/>
            <a:ext cx="5031435" cy="397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506"/>
            <a:ext cx="6421601" cy="139057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Качества наставника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6758F2B-E647-46C1-8BBE-29251A225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8895" y="416513"/>
            <a:ext cx="6322823" cy="6447220"/>
          </a:xfrm>
        </p:spPr>
      </p:sp>
      <p:pic>
        <p:nvPicPr>
          <p:cNvPr id="2050" name="Picture 2" descr="Наставник. Роль, функция или компетенция. Часть 2 | Институт Тренинга  (входит в ГК «Институт Тренинга – АРБ Про»)">
            <a:extLst>
              <a:ext uri="{FF2B5EF4-FFF2-40B4-BE49-F238E27FC236}">
                <a16:creationId xmlns:a16="http://schemas.microsoft.com/office/drawing/2014/main" id="{2903E059-D233-4A29-93DE-356E7D04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85" y="1226393"/>
            <a:ext cx="6620641" cy="34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05CFE85-CA75-46E3-9D1D-AD802512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2" y="2692133"/>
            <a:ext cx="4578982" cy="223323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Терпение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Доброжелательность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Целеустремленность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Эмоциональная устойчивость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Умение находить общий язык с другими людьми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Умение доступно объяснять, докапываться до истины и др.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Развивайте самостоятельность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1026" name="Picture 2" descr="Моббинг в коллективе">
            <a:extLst>
              <a:ext uri="{FF2B5EF4-FFF2-40B4-BE49-F238E27FC236}">
                <a16:creationId xmlns:a16="http://schemas.microsoft.com/office/drawing/2014/main" id="{920A7D82-5A51-4023-B120-C20DF302E9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67" y="2051438"/>
            <a:ext cx="8851253" cy="46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5"/>
            <a:ext cx="5885180" cy="6540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Свежая кровь!!!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5205CE-9123-4859-8834-C70E70CDD41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3952701" y="2046914"/>
            <a:ext cx="6908539" cy="38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454" y="45363"/>
            <a:ext cx="7796464" cy="58027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Клятва библиотекаря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015" y="625642"/>
            <a:ext cx="10722543" cy="6025415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Сеять разумное, доброе, вечное. 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Клянусь соблюдать олимпийский девиз: «Быстрее, выше, сильнее!» Это значит: быстрее ветра между стеллажами не бегать, выше администрации не прыгать, сильнее атланта не быть и стопки книг более 10 килограммов не носить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унывать и не падать духом перед неудачами.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Учиться всему, что можно узнать, постоянно поднимать свой профессиональный уровень. Сохранить свои лучшие стремления, свое профессиональное достоинство. Поступить в институт!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Поражать себя и других собственной выдумкой, фантазией, энтузиазмом, работоспособностью по Пушкинской карте, а также скромностью и вежливостью.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Клянусь свою работу любить и верность библиотеке хранить! –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055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моя клятва тверда и нерушима!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055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хором: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Клянусь! Клянусь! Клянусь!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1756"/>
            <a:ext cx="7843837" cy="88552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>
                <a:solidFill>
                  <a:srgbClr val="FF0000"/>
                </a:solidFill>
              </a:rPr>
              <a:t>Часть 2 – менее праздничная.</a:t>
            </a:r>
            <a:br>
              <a:rPr lang="ru-RU" dirty="0"/>
            </a:br>
            <a:r>
              <a:rPr lang="ru-RU" dirty="0"/>
              <a:t>Этика библиотекаря.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69C4AF-F953-4FB1-80F1-3451B0909E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0633" y="2019660"/>
            <a:ext cx="7729085" cy="465794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+mj-lt"/>
              </a:rPr>
              <a:t>Золотое правило этики общения гласит: «Относитесь к другим так, как вы хотели бы, чтобы относились к вам». </a:t>
            </a:r>
          </a:p>
          <a:p>
            <a:pPr algn="just"/>
            <a:r>
              <a:rPr lang="ru-RU" dirty="0">
                <a:latin typeface="+mj-lt"/>
              </a:rPr>
              <a:t>Этикет (франц. </a:t>
            </a:r>
            <a:r>
              <a:rPr lang="ru-RU" dirty="0" err="1">
                <a:latin typeface="+mj-lt"/>
              </a:rPr>
              <a:t>etiquette</a:t>
            </a:r>
            <a:r>
              <a:rPr lang="ru-RU" dirty="0">
                <a:latin typeface="+mj-lt"/>
              </a:rPr>
              <a:t> — «ярлык», «этикетка») — это правила поведения и общения людей, принятые в данном обществе. Выработанные человечеством многие правила мы используем почти автоматически</a:t>
            </a:r>
            <a:r>
              <a:rPr lang="ru-RU" sz="2800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6DCD36-B940-4D6B-8480-C4CDEF2AB5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5398" r="15398"/>
          <a:stretch>
            <a:fillRect/>
          </a:stretch>
        </p:blipFill>
        <p:spPr>
          <a:xfrm>
            <a:off x="8325852" y="2366853"/>
            <a:ext cx="3741561" cy="40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98" y="96253"/>
            <a:ext cx="10082463" cy="170636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Вальтер Гофман </a:t>
            </a:r>
            <a:br>
              <a:rPr lang="ru-RU" dirty="0"/>
            </a:br>
            <a:r>
              <a:rPr lang="ru-RU" dirty="0"/>
              <a:t>«Теория и практика библиотечного дела» (1924 г.)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CC8F24-EEAC-4509-9297-544FC402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06" y="1958388"/>
            <a:ext cx="3472514" cy="44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{E0233C77-3221-4A1A-8FFC-B37E675C579E}tf78438558_win32</Template>
  <TotalTime>180</TotalTime>
  <Words>338</Words>
  <Application>Microsoft Office PowerPoint</Application>
  <PresentationFormat>Широкоэкранный</PresentationFormat>
  <Paragraphs>46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Times New Roman</vt:lpstr>
      <vt:lpstr>Пользовательская</vt:lpstr>
      <vt:lpstr>Фримаркет активных практик / новые формы</vt:lpstr>
      <vt:lpstr>повестка</vt:lpstr>
      <vt:lpstr>Часть 1 – праздничная. Наставничество в библиотеках</vt:lpstr>
      <vt:lpstr>Качества наставника</vt:lpstr>
      <vt:lpstr>Развивайте самостоятельность</vt:lpstr>
      <vt:lpstr>Свежая кровь!!!</vt:lpstr>
      <vt:lpstr>Клятва библиотекаря</vt:lpstr>
      <vt:lpstr>Часть 2 – менее праздничная. Этика библиотекаря.</vt:lpstr>
      <vt:lpstr>Вальтер Гофман  «Теория и практика библиотечного дела» (1924 г.)</vt:lpstr>
      <vt:lpstr>Речевой этикет библиотекаря</vt:lpstr>
      <vt:lpstr>Мы все равны!    Федеральный закон «О библиотечном деле»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Фримаркет активных практик / новые формы</dc:title>
  <dc:subject/>
  <dc:creator>Пользователь</dc:creator>
  <cp:lastModifiedBy>Пользователь</cp:lastModifiedBy>
  <cp:revision>8</cp:revision>
  <dcterms:created xsi:type="dcterms:W3CDTF">2024-03-24T03:15:03Z</dcterms:created>
  <dcterms:modified xsi:type="dcterms:W3CDTF">2024-03-24T06:20:14Z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